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  <p:sldMasterId id="2147483653" r:id="rId5"/>
  </p:sldMasterIdLst>
  <p:notesMasterIdLst>
    <p:notesMasterId r:id="rId8"/>
  </p:notesMasterIdLst>
  <p:sldIdLst>
    <p:sldId id="428" r:id="rId6"/>
    <p:sldId id="419" r:id="rId7"/>
  </p:sldIdLst>
  <p:sldSz cx="20104100" cy="11309350"/>
  <p:notesSz cx="20104100" cy="11309350"/>
  <p:embeddedFontLst>
    <p:embeddedFont>
      <p:font typeface="Arial Black" panose="020B0A04020102020204" pitchFamily="34" charset="0"/>
      <p:bold r:id="rId9"/>
    </p:embeddedFont>
    <p:embeddedFont>
      <p:font typeface="IBM Plex Sans" panose="020B0503050203000203" pitchFamily="34" charset="0"/>
      <p:regular r:id="rId10"/>
    </p:embeddedFont>
    <p:embeddedFont>
      <p:font typeface="Montserrat Medium" panose="00000600000000000000" pitchFamily="2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BBF614-1B1D-F527-519E-0F4C38C04280}" name="Elise Tjernagel" initials="ET" userId="S::elise@bettermynd.com::b1408fcd-238e-4e60-9a54-ff654017d52c" providerId="AD"/>
  <p188:author id="{1204851D-D146-B1E0-E4DD-6DCB94249C52}" name="Katherine Wolfe-Lyga" initials="KW" userId="S::kate@bettermynd.com::da339274-b18d-4b07-b8a3-50305aa8336b" providerId="AD"/>
  <p188:author id="{FDBCDC9F-EFB8-FE49-290D-5DB40B61BDA8}" name="Doug Fraser" initials="DF" userId="S::doug@bettermynd.com::80d00dd1-0e7c-4b76-bb0d-5fa48c9d3944" providerId="AD"/>
  <p188:author id="{BCD10DCB-0DBF-06C1-11F9-1E45FFA61EF4}" name="Emily Seger" initials="ES" userId="S::emily@bettermynd.com::84bc78ca-445e-4bbb-8168-af65b1787a09" providerId="AD"/>
  <p188:author id="{87532DD0-A7C3-CA8E-D27F-DEF2573BD136}" name="Madison Hallen" initials="MH" userId="S::madison@bettermynd.com::7c1f75fc-b733-4671-aace-328bc6bd5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1D3E58"/>
    <a:srgbClr val="5E8EB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5FFDBE-63EE-4373-A1CE-A2AA4FAEDD18}">
  <a:tblStyle styleId="{735FFDBE-63EE-4373-A1CE-A2AA4FAEDD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46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57782862-E6B6-F2DB-7A5F-2A67EC0A5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>
            <a:extLst>
              <a:ext uri="{FF2B5EF4-FFF2-40B4-BE49-F238E27FC236}">
                <a16:creationId xmlns:a16="http://schemas.microsoft.com/office/drawing/2014/main" id="{45E0E008-8CC5-E684-8BF8-0DD932E7AC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>
            <a:extLst>
              <a:ext uri="{FF2B5EF4-FFF2-40B4-BE49-F238E27FC236}">
                <a16:creationId xmlns:a16="http://schemas.microsoft.com/office/drawing/2014/main" id="{89FF6876-88C9-66F6-EECE-12C78B6BD9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6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0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4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159795" y="1344954"/>
            <a:ext cx="3018154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>
                <a:solidFill>
                  <a:srgbClr val="F8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978997" y="1824545"/>
            <a:ext cx="16642715" cy="745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1" i="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9490101" y="10667600"/>
            <a:ext cx="349884" cy="3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606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9490101" y="10667600"/>
            <a:ext cx="349884" cy="33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38100" lvl="1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8100" lvl="2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38100" lvl="3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8100" lvl="4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8100" lvl="5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8100" lvl="6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8100" lvl="7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38100" lvl="8" indent="0">
              <a:lnSpc>
                <a:spcPct val="100000"/>
              </a:lnSpc>
              <a:spcBef>
                <a:spcPts val="0"/>
              </a:spcBef>
              <a:buNone/>
              <a:defRPr sz="1950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26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159796" y="1344953"/>
            <a:ext cx="3018154" cy="93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>
                <a:solidFill>
                  <a:srgbClr val="F8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978998" y="1824545"/>
            <a:ext cx="16642715" cy="60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179" lvl="0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49" b="1" i="0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marL="914357" lvl="1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536" lvl="2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715" lvl="3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5893" lvl="4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072" lvl="5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252" lvl="6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431" lvl="7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610" lvl="8" indent="-22858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9490101" y="10667600"/>
            <a:ext cx="349884" cy="59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" lvl="0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38098" lvl="1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8098" lvl="2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38098" lvl="3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8098" lvl="4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8098" lvl="5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8098" lvl="6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8098" lvl="7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38098" lvl="8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809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098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9490101" y="10667600"/>
            <a:ext cx="349884" cy="59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" lvl="0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38098" lvl="1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8098" lvl="2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38098" lvl="3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8098" lvl="4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8098" lvl="5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8098" lvl="6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8098" lvl="7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38098" lvl="8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809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098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2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3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5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59796" y="1344954"/>
            <a:ext cx="3018154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F8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978998" y="1824546"/>
            <a:ext cx="16642715" cy="60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1" i="0" u="none" strike="noStrike" cap="none">
                <a:solidFill>
                  <a:schemeClr val="lt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2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1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27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1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1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9490101" y="10667600"/>
            <a:ext cx="349884" cy="59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" lvl="0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38098" lvl="1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8098" lvl="2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38098" lvl="3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8098" lvl="4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8098" lvl="5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8098" lvl="6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8098" lvl="7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38098" lvl="8" indent="0">
              <a:lnSpc>
                <a:spcPct val="100000"/>
              </a:lnSpc>
              <a:spcBef>
                <a:spcPts val="0"/>
              </a:spcBef>
              <a:buNone/>
              <a:defRPr sz="1949" b="0" i="0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38098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38098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idmore.edu/counseling/bettermynd/index.php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up.edu/counseling/better-myn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heredoigo.fiu.edu/&#160;&#160;&#160;%20https:/wheredoigo.fiu.edu/concern/trouble-sleeping-sleep-health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caps.sdes.ucf.edu/wp-content/uploads/sites/7/2023/11/CAPS-2023-AnnualReport-11062023.pdf" TargetMode="External"/><Relationship Id="rId10" Type="http://schemas.openxmlformats.org/officeDocument/2006/relationships/hyperlink" Target="https://vimeo.com/954490031?share=copy" TargetMode="External"/><Relationship Id="rId4" Type="http://schemas.openxmlformats.org/officeDocument/2006/relationships/hyperlink" Target="https://uidaho.edu/current-students/cmhc/bettermynd" TargetMode="External"/><Relationship Id="rId9" Type="http://schemas.openxmlformats.org/officeDocument/2006/relationships/hyperlink" Target="https://www.skidmore.edu/counseling/education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player.vimeo.com/video/954490031?app_id=122963" TargetMode="External"/><Relationship Id="rId6" Type="http://schemas.openxmlformats.org/officeDocument/2006/relationships/hyperlink" Target="https://vimeo.com/954490031?share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2;p15">
            <a:extLst>
              <a:ext uri="{FF2B5EF4-FFF2-40B4-BE49-F238E27FC236}">
                <a16:creationId xmlns:a16="http://schemas.microsoft.com/office/drawing/2014/main" id="{D25C8E06-FCD1-E20D-4C24-4E7B3FAC3B3B}"/>
              </a:ext>
            </a:extLst>
          </p:cNvPr>
          <p:cNvSpPr/>
          <p:nvPr/>
        </p:nvSpPr>
        <p:spPr>
          <a:xfrm>
            <a:off x="706" y="10214576"/>
            <a:ext cx="20102688" cy="109374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3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799">
              <a:solidFill>
                <a:schemeClr val="bg1"/>
              </a:solidFill>
              <a:latin typeface="Arial Black" panose="020B0604020202020204" pitchFamily="34" charset="0"/>
              <a:ea typeface="Roboto Black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03DEE6-A54D-42BE-D651-18DF7E13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0" y="10414580"/>
            <a:ext cx="1976453" cy="686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71AC2-EA8A-F502-FD6A-DAFCF0798843}"/>
              </a:ext>
            </a:extLst>
          </p:cNvPr>
          <p:cNvSpPr txBox="1"/>
          <p:nvPr/>
        </p:nvSpPr>
        <p:spPr>
          <a:xfrm>
            <a:off x="946711" y="1178538"/>
            <a:ext cx="882692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rgbClr val="1D3E58"/>
                </a:solidFill>
                <a:latin typeface="Arial Black"/>
              </a:rPr>
              <a:t>Creating a </a:t>
            </a:r>
            <a:endParaRPr lang="en-US" sz="7200"/>
          </a:p>
          <a:p>
            <a:r>
              <a:rPr lang="en-US" sz="7200">
                <a:solidFill>
                  <a:srgbClr val="1D3E58"/>
                </a:solidFill>
                <a:latin typeface="Arial Black"/>
              </a:rPr>
              <a:t>Landing Page </a:t>
            </a:r>
            <a:endParaRPr lang="en-US" sz="7200"/>
          </a:p>
          <a:p>
            <a:r>
              <a:rPr lang="en-US" sz="7200">
                <a:solidFill>
                  <a:srgbClr val="1D3E58"/>
                </a:solidFill>
                <a:latin typeface="Arial Black"/>
              </a:rPr>
              <a:t>on Your Website</a:t>
            </a:r>
            <a:endParaRPr lang="en-US" sz="7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A7733-AB33-8F47-EFE7-85FDE1170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51" y="4778610"/>
            <a:ext cx="6140048" cy="1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01EE9E-4F94-7766-1671-50D20BFFD90D}"/>
              </a:ext>
            </a:extLst>
          </p:cNvPr>
          <p:cNvSpPr txBox="1"/>
          <p:nvPr/>
        </p:nvSpPr>
        <p:spPr>
          <a:xfrm>
            <a:off x="1255444" y="5132609"/>
            <a:ext cx="7807826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50">
                <a:solidFill>
                  <a:srgbClr val="0096FF"/>
                </a:solidFill>
              </a:rPr>
              <a:t>Having a </a:t>
            </a:r>
            <a:r>
              <a:rPr lang="en-US" sz="2950" b="1">
                <a:solidFill>
                  <a:srgbClr val="0096FF"/>
                </a:solidFill>
                <a:ea typeface="Roboto"/>
              </a:rPr>
              <a:t>dedicated landing page </a:t>
            </a:r>
            <a:r>
              <a:rPr lang="en-US" sz="2950">
                <a:solidFill>
                  <a:srgbClr val="0096FF"/>
                </a:solidFill>
              </a:rPr>
              <a:t>on your counseling website provides a centralized hub for program information, but also establishes trust with your students. </a:t>
            </a:r>
            <a:br>
              <a:rPr lang="en-US" sz="2950">
                <a:solidFill>
                  <a:srgbClr val="0096FF"/>
                </a:solidFill>
              </a:rPr>
            </a:br>
            <a:endParaRPr lang="en-US" sz="2950">
              <a:solidFill>
                <a:srgbClr val="0096FF"/>
              </a:solidFill>
            </a:endParaRPr>
          </a:p>
          <a:p>
            <a:r>
              <a:rPr lang="en-US" sz="2950">
                <a:solidFill>
                  <a:srgbClr val="0096FF"/>
                </a:solidFill>
              </a:rPr>
              <a:t>Highlighting the program on multiple Institutional webpages increases the visibility and awareness of these services. 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E6B42-2303-3D7A-BE40-F58A5817D3A0}"/>
              </a:ext>
            </a:extLst>
          </p:cNvPr>
          <p:cNvSpPr txBox="1"/>
          <p:nvPr/>
        </p:nvSpPr>
        <p:spPr>
          <a:xfrm>
            <a:off x="10748953" y="468040"/>
            <a:ext cx="86879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1D3E58"/>
                </a:solidFill>
                <a:latin typeface="Arial Black"/>
              </a:rPr>
              <a:t>Inspiration &amp; Examples </a:t>
            </a:r>
            <a:endParaRPr lang="en-US" sz="3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70D07-BFF3-BBFE-0814-2309685A4B28}"/>
              </a:ext>
            </a:extLst>
          </p:cNvPr>
          <p:cNvSpPr txBox="1"/>
          <p:nvPr/>
        </p:nvSpPr>
        <p:spPr>
          <a:xfrm>
            <a:off x="11310982" y="1359960"/>
            <a:ext cx="814027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US" sz="2400">
                <a:solidFill>
                  <a:srgbClr val="0096FF"/>
                </a:solidFill>
                <a:hlinkClick r:id="rId4"/>
              </a:rPr>
              <a:t>University of Idaho</a:t>
            </a:r>
            <a:br>
              <a:rPr lang="en-US" sz="2400"/>
            </a:br>
            <a:endParaRPr lang="en-US" sz="2400"/>
          </a:p>
          <a:p>
            <a:pPr marL="457200" indent="-457200" algn="r">
              <a:buFont typeface="Wingdings"/>
              <a:buChar char="ü"/>
            </a:pPr>
            <a:r>
              <a:rPr lang="en-US" sz="2400">
                <a:solidFill>
                  <a:srgbClr val="0096FF"/>
                </a:solidFill>
                <a:hlinkClick r:id="rId5"/>
              </a:rPr>
              <a:t>Florida International University</a:t>
            </a:r>
            <a:r>
              <a:rPr lang="en-US" sz="2400">
                <a:solidFill>
                  <a:srgbClr val="0096FF"/>
                </a:solidFill>
              </a:rPr>
              <a:t> </a:t>
            </a:r>
            <a:endParaRPr lang="en-US" sz="2400"/>
          </a:p>
          <a:p>
            <a:pPr marL="457200" lvl="6" indent="-457200" algn="r">
              <a:buFont typeface="Wingdings"/>
              <a:buChar char="ü"/>
            </a:pPr>
            <a:r>
              <a:rPr lang="en-US" sz="2400">
                <a:solidFill>
                  <a:srgbClr val="0096FF"/>
                </a:solidFill>
                <a:hlinkClick r:id="rId6"/>
              </a:rPr>
              <a:t>Care Resource Center</a:t>
            </a:r>
          </a:p>
          <a:p>
            <a:endParaRPr lang="en-US" sz="2400">
              <a:solidFill>
                <a:srgbClr val="0096FF"/>
              </a:solidFill>
            </a:endParaRPr>
          </a:p>
          <a:p>
            <a:pPr marL="457200" indent="-457200">
              <a:buFont typeface="Wingdings"/>
              <a:buChar char="ü"/>
            </a:pPr>
            <a:r>
              <a:rPr lang="en-US" sz="2400">
                <a:solidFill>
                  <a:srgbClr val="0096FF"/>
                </a:solidFill>
                <a:hlinkClick r:id="rId7"/>
              </a:rPr>
              <a:t>University of Portland</a:t>
            </a:r>
            <a:r>
              <a:rPr lang="en-US" sz="2400">
                <a:solidFill>
                  <a:srgbClr val="0096FF"/>
                </a:solidFill>
              </a:rPr>
              <a:t> </a:t>
            </a:r>
          </a:p>
          <a:p>
            <a:pPr marL="457200" indent="-457200">
              <a:buFont typeface="Wingdings"/>
              <a:buChar char="ü"/>
            </a:pPr>
            <a:endParaRPr lang="en-US" sz="2400">
              <a:solidFill>
                <a:srgbClr val="0096FF"/>
              </a:solidFill>
            </a:endParaRPr>
          </a:p>
          <a:p>
            <a:pPr marL="457200" indent="-457200" algn="r">
              <a:buFont typeface="Wingdings,Sans-Serif"/>
              <a:buChar char="ü"/>
            </a:pPr>
            <a:r>
              <a:rPr lang="en-US" sz="2400">
                <a:hlinkClick r:id="rId8"/>
              </a:rPr>
              <a:t>SkidMore College</a:t>
            </a:r>
            <a:r>
              <a:rPr lang="en-US" sz="2400">
                <a:solidFill>
                  <a:srgbClr val="0096FF"/>
                </a:solidFill>
              </a:rPr>
              <a:t> </a:t>
            </a:r>
            <a:endParaRPr lang="en-US" sz="2400"/>
          </a:p>
          <a:p>
            <a:pPr marL="457200" indent="-457200" algn="r">
              <a:buFont typeface="Wingdings,Sans-Serif"/>
              <a:buChar char="ü"/>
            </a:pPr>
            <a:r>
              <a:rPr lang="en-US" sz="2400">
                <a:hlinkClick r:id="rId9"/>
              </a:rPr>
              <a:t>Resource Center – Navigation Menu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F0AED4-C9BA-B9DF-7F7D-93E61E47152E}"/>
              </a:ext>
            </a:extLst>
          </p:cNvPr>
          <p:cNvSpPr txBox="1"/>
          <p:nvPr/>
        </p:nvSpPr>
        <p:spPr>
          <a:xfrm>
            <a:off x="10609791" y="5132608"/>
            <a:ext cx="8965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1D3E58"/>
                </a:solidFill>
                <a:latin typeface="Arial Black"/>
              </a:rPr>
              <a:t>Embed </a:t>
            </a:r>
            <a:r>
              <a:rPr lang="en-US" sz="3200" dirty="0">
                <a:solidFill>
                  <a:srgbClr val="1D3E58"/>
                </a:solidFill>
                <a:latin typeface="Arial Black"/>
                <a:hlinkClick r:id="rId10"/>
              </a:rPr>
              <a:t>"How To Register"</a:t>
            </a:r>
            <a:r>
              <a:rPr lang="en-US" sz="3200" dirty="0">
                <a:solidFill>
                  <a:srgbClr val="1D3E58"/>
                </a:solidFill>
                <a:latin typeface="Arial Black"/>
              </a:rPr>
              <a:t> Video </a:t>
            </a:r>
            <a:endParaRPr lang="en-US" dirty="0"/>
          </a:p>
        </p:txBody>
      </p:sp>
      <p:pic>
        <p:nvPicPr>
          <p:cNvPr id="17" name="Picture 16" descr="A person sitting on the floor with a computer&#10;&#10;Description automatically generated">
            <a:extLst>
              <a:ext uri="{FF2B5EF4-FFF2-40B4-BE49-F238E27FC236}">
                <a16:creationId xmlns:a16="http://schemas.microsoft.com/office/drawing/2014/main" id="{97878D40-AB0E-EA30-61AF-FFDA32631F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7602" y="5963234"/>
            <a:ext cx="7002054" cy="39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1AF4B562-9A9F-9610-40DA-DA0FBB0E1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2;p15">
            <a:extLst>
              <a:ext uri="{FF2B5EF4-FFF2-40B4-BE49-F238E27FC236}">
                <a16:creationId xmlns:a16="http://schemas.microsoft.com/office/drawing/2014/main" id="{52BDA00F-E341-113B-565A-835F86A0F338}"/>
              </a:ext>
            </a:extLst>
          </p:cNvPr>
          <p:cNvSpPr/>
          <p:nvPr/>
        </p:nvSpPr>
        <p:spPr>
          <a:xfrm>
            <a:off x="706" y="10214576"/>
            <a:ext cx="20102688" cy="109374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3E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799">
              <a:solidFill>
                <a:schemeClr val="bg1"/>
              </a:solidFill>
              <a:latin typeface="Arial Black" panose="020B0604020202020204" pitchFamily="34" charset="0"/>
              <a:ea typeface="Roboto Black" panose="020000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CBB8149-D301-4E5F-FB7B-3E633D0C8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90" y="10414580"/>
            <a:ext cx="1976453" cy="686092"/>
          </a:xfrm>
          <a:prstGeom prst="rect">
            <a:avLst/>
          </a:prstGeom>
        </p:spPr>
      </p:pic>
      <p:sp>
        <p:nvSpPr>
          <p:cNvPr id="9" name="Google Shape;91;p10">
            <a:extLst>
              <a:ext uri="{FF2B5EF4-FFF2-40B4-BE49-F238E27FC236}">
                <a16:creationId xmlns:a16="http://schemas.microsoft.com/office/drawing/2014/main" id="{654C9200-68BB-941B-22CB-D3637660BBFE}"/>
              </a:ext>
            </a:extLst>
          </p:cNvPr>
          <p:cNvSpPr txBox="1">
            <a:spLocks/>
          </p:cNvSpPr>
          <p:nvPr/>
        </p:nvSpPr>
        <p:spPr>
          <a:xfrm>
            <a:off x="583443" y="1428508"/>
            <a:ext cx="18407790" cy="7097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7124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/>
            <a:r>
              <a:rPr lang="en-US" sz="5000" dirty="0">
                <a:solidFill>
                  <a:srgbClr val="1D3E58"/>
                </a:solidFill>
                <a:ea typeface="+mj-lt"/>
                <a:cs typeface="+mj-lt"/>
              </a:rPr>
              <a:t>How to Register (In Less Than 5-Minutes)</a:t>
            </a:r>
            <a:endParaRPr lang="en-US" dirty="0"/>
          </a:p>
        </p:txBody>
      </p:sp>
      <p:sp>
        <p:nvSpPr>
          <p:cNvPr id="11" name="Google Shape;91;p10">
            <a:extLst>
              <a:ext uri="{FF2B5EF4-FFF2-40B4-BE49-F238E27FC236}">
                <a16:creationId xmlns:a16="http://schemas.microsoft.com/office/drawing/2014/main" id="{048AE803-B4F6-5959-2FD3-D6AE77588601}"/>
              </a:ext>
            </a:extLst>
          </p:cNvPr>
          <p:cNvSpPr txBox="1">
            <a:spLocks/>
          </p:cNvSpPr>
          <p:nvPr/>
        </p:nvSpPr>
        <p:spPr>
          <a:xfrm>
            <a:off x="578789" y="760697"/>
            <a:ext cx="9517394" cy="91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4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78" b="0" i="0" u="none" strike="noStrike" cap="none">
                <a:solidFill>
                  <a:srgbClr val="F8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507846"/>
            <a:r>
              <a:rPr lang="en-US" sz="2900" b="1" dirty="0">
                <a:solidFill>
                  <a:srgbClr val="0096FF"/>
                </a:solidFill>
                <a:latin typeface="Arial"/>
                <a:ea typeface="Roboto Black"/>
                <a:cs typeface="Arial"/>
              </a:rPr>
              <a:t>BUILDING YOUR CAMPUS PROMO TOOLKIT</a:t>
            </a:r>
            <a:endParaRPr lang="en-US" sz="2900" dirty="0">
              <a:solidFill>
                <a:srgbClr val="0096FF"/>
              </a:solidFill>
              <a:latin typeface="Arial"/>
              <a:ea typeface="Roboto Black"/>
              <a:cs typeface="Arial"/>
            </a:endParaRPr>
          </a:p>
          <a:p>
            <a:pPr marL="12065" defTabSz="1507846"/>
            <a:endParaRPr lang="en-US" sz="2950" b="1">
              <a:solidFill>
                <a:srgbClr val="0096FF"/>
              </a:solidFill>
              <a:latin typeface="Arial"/>
              <a:ea typeface="Roboto Black"/>
            </a:endParaRPr>
          </a:p>
        </p:txBody>
      </p:sp>
      <p:pic>
        <p:nvPicPr>
          <p:cNvPr id="2" name="Online Media 1" descr="If you are a student on a college campus that partners with BetterMynd, watch this video to learn how to register in 4 easy steps.&#10;&#10;What to Expect at Your First Counseling Session: &#10;Feeling anxious or uncertain about what to expect at your first teletherapy appointment? You’re not alone! Learn what to expect and how to prepare with this brief overview.&#10;&#10;Remember that this is your counseling session, meant to help you. So take a deep breath, relax, and know you’re in a safe place with a trained, licensed, and trustworthy counselor." title="How to Register (In Less Than 5-Minutes)">
            <a:hlinkClick r:id="" action="ppaction://media"/>
            <a:extLst>
              <a:ext uri="{FF2B5EF4-FFF2-40B4-BE49-F238E27FC236}">
                <a16:creationId xmlns:a16="http://schemas.microsoft.com/office/drawing/2014/main" id="{AFC33E13-A717-591F-2843-B641D8B7DF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6195" y="2875652"/>
            <a:ext cx="10608500" cy="600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05008-E25F-7A77-2838-6BF7CDE323F7}"/>
              </a:ext>
            </a:extLst>
          </p:cNvPr>
          <p:cNvSpPr txBox="1"/>
          <p:nvPr/>
        </p:nvSpPr>
        <p:spPr>
          <a:xfrm>
            <a:off x="11412729" y="1750023"/>
            <a:ext cx="8471787" cy="7502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50" b="1" dirty="0">
                <a:solidFill>
                  <a:schemeClr val="tx1"/>
                </a:solidFill>
                <a:cs typeface="Segoe UI"/>
              </a:rPr>
              <a:t>Share this Video</a:t>
            </a:r>
            <a:br>
              <a:rPr lang="en-US" sz="2950" b="1" dirty="0">
                <a:solidFill>
                  <a:schemeClr val="tx1"/>
                </a:solidFill>
                <a:cs typeface="Segoe UI"/>
              </a:rPr>
            </a:br>
            <a:endParaRPr lang="en-US" sz="2950" b="1" dirty="0">
              <a:solidFill>
                <a:schemeClr val="tx1"/>
              </a:solidFill>
              <a:cs typeface="Segoe UI"/>
            </a:endParaRPr>
          </a:p>
          <a:p>
            <a:pPr marL="457200" indent="-457200">
              <a:buFont typeface="Wingdings"/>
              <a:buChar char="ü"/>
            </a:pPr>
            <a:r>
              <a:rPr lang="en-US" sz="2950" dirty="0">
                <a:hlinkClick r:id="rId6"/>
              </a:rPr>
              <a:t>Click the link here</a:t>
            </a:r>
            <a:r>
              <a:rPr lang="en-US" sz="2950" dirty="0"/>
              <a:t> to get started!</a:t>
            </a:r>
          </a:p>
          <a:p>
            <a:pPr marL="457200" indent="-457200">
              <a:buFont typeface="Wingdings"/>
              <a:buChar char="ü"/>
            </a:pPr>
            <a:r>
              <a:rPr lang="en-US" sz="2950" dirty="0"/>
              <a:t>Hit the share button in the video description.</a:t>
            </a:r>
            <a:endParaRPr lang="en-US" dirty="0"/>
          </a:p>
          <a:p>
            <a:pPr marL="457200" indent="-457200">
              <a:buFont typeface="Wingdings"/>
              <a:buChar char="ü"/>
            </a:pPr>
            <a:r>
              <a:rPr lang="en-US" sz="2950" dirty="0"/>
              <a:t>Choose the option that suits you best.</a:t>
            </a:r>
            <a:br>
              <a:rPr lang="en-US" sz="2950" dirty="0">
                <a:solidFill>
                  <a:srgbClr val="0096FF"/>
                </a:solidFill>
                <a:cs typeface="Segoe UI"/>
              </a:rPr>
            </a:br>
            <a:endParaRPr lang="en-US" sz="2950"/>
          </a:p>
          <a:p>
            <a:r>
              <a:rPr lang="en-US" sz="2950" b="1" dirty="0">
                <a:cs typeface="Segoe UI"/>
              </a:rPr>
              <a:t>Embed Code</a:t>
            </a:r>
            <a:endParaRPr lang="en-US" b="1"/>
          </a:p>
          <a:p>
            <a:endParaRPr lang="en-US" sz="2950" dirty="0">
              <a:cs typeface="Segoe UI"/>
            </a:endParaRPr>
          </a:p>
          <a:p>
            <a:r>
              <a:rPr lang="en-US" sz="2400" dirty="0"/>
              <a:t>&lt;</a:t>
            </a:r>
            <a:r>
              <a:rPr lang="en-US" sz="2400" err="1"/>
              <a:t>iframe</a:t>
            </a:r>
            <a:r>
              <a:rPr lang="en-US" sz="2400" dirty="0"/>
              <a:t> </a:t>
            </a:r>
            <a:r>
              <a:rPr lang="en-US" sz="2400" err="1"/>
              <a:t>src</a:t>
            </a:r>
            <a:r>
              <a:rPr lang="en-US" sz="2400" dirty="0"/>
              <a:t>="https://player.vimeo.com/video/954490031?h=8b93edd06c&amp;autoplay=1&amp;loop=1" width="640" height="360" frameborder="0" allow="autoplay; </a:t>
            </a:r>
            <a:r>
              <a:rPr lang="en-US" sz="2400" err="1"/>
              <a:t>fullscreen</a:t>
            </a:r>
            <a:r>
              <a:rPr lang="en-US" sz="2400" dirty="0"/>
              <a:t>; picture-in-picture" </a:t>
            </a:r>
            <a:r>
              <a:rPr lang="en-US" sz="2400" err="1"/>
              <a:t>allowfullscreen</a:t>
            </a:r>
            <a:r>
              <a:rPr lang="en-US" sz="2400" dirty="0"/>
              <a:t>&gt;&lt;/</a:t>
            </a:r>
            <a:r>
              <a:rPr lang="en-US" sz="2400" err="1"/>
              <a:t>iframe</a:t>
            </a:r>
            <a:r>
              <a:rPr lang="en-US" sz="2400" dirty="0"/>
              <a:t>&gt;</a:t>
            </a:r>
          </a:p>
          <a:p>
            <a:r>
              <a:rPr lang="en-US" sz="2400" dirty="0"/>
              <a:t>&lt;p&gt;&lt;a </a:t>
            </a:r>
            <a:r>
              <a:rPr lang="en-US" sz="2400" err="1"/>
              <a:t>href</a:t>
            </a:r>
            <a:r>
              <a:rPr lang="en-US" sz="2400" dirty="0"/>
              <a:t>="https://vimeo.com/954490031"&gt;How to Register (In Less Than 5-Minutes)&lt;/a&gt; from &lt;a </a:t>
            </a:r>
            <a:r>
              <a:rPr lang="en-US" sz="2400" err="1"/>
              <a:t>href</a:t>
            </a:r>
            <a:r>
              <a:rPr lang="en-US" sz="2400" dirty="0"/>
              <a:t>="https://vimeo.com/user201805583"&gt;</a:t>
            </a:r>
            <a:r>
              <a:rPr lang="en-US" sz="2400" err="1"/>
              <a:t>BetterMynd</a:t>
            </a:r>
            <a:r>
              <a:rPr lang="en-US" sz="2400" dirty="0"/>
              <a:t>&lt;/a&gt; on &lt;a </a:t>
            </a:r>
            <a:r>
              <a:rPr lang="en-US" sz="2400" err="1"/>
              <a:t>href</a:t>
            </a:r>
            <a:r>
              <a:rPr lang="en-US" sz="2400" dirty="0"/>
              <a:t>="https://vimeo.com"&gt;Vimeo&lt;/a&gt;.&lt;/p&gt;</a:t>
            </a:r>
          </a:p>
          <a:p>
            <a:r>
              <a:rPr lang="en-US" sz="2950" dirty="0">
                <a:solidFill>
                  <a:srgbClr val="0096FF"/>
                </a:solidFill>
                <a:cs typeface="Segoe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60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76f6e8-7530-46a4-97c2-57bf40d0088b" xsi:nil="true"/>
    <lcf76f155ced4ddcb4097134ff3c332f xmlns="679341c4-ee41-488f-b70b-4698c695aac2">
      <Terms xmlns="http://schemas.microsoft.com/office/infopath/2007/PartnerControls"/>
    </lcf76f155ced4ddcb4097134ff3c332f>
    <SharedWithUsers xmlns="8476f6e8-7530-46a4-97c2-57bf40d0088b">
      <UserInfo>
        <DisplayName>Emily Seger</DisplayName>
        <AccountId>31</AccountId>
        <AccountType/>
      </UserInfo>
      <UserInfo>
        <DisplayName>Katherine Wolfe-Lyga</DisplayName>
        <AccountId>126</AccountId>
        <AccountType/>
      </UserInfo>
      <UserInfo>
        <DisplayName>Elise Tjernagel</DisplayName>
        <AccountId>601</AccountId>
        <AccountType/>
      </UserInfo>
      <UserInfo>
        <DisplayName>Alicia Ortiz</DisplayName>
        <AccountId>2292</AccountId>
        <AccountType/>
      </UserInfo>
      <UserInfo>
        <DisplayName>Joey Medrano</DisplayName>
        <AccountId>1150</AccountId>
        <AccountType/>
      </UserInfo>
      <UserInfo>
        <DisplayName>Stephanie Troemel</DisplayName>
        <AccountId>1016</AccountId>
        <AccountType/>
      </UserInfo>
    </SharedWithUsers>
    <MediaLengthInSeconds xmlns="679341c4-ee41-488f-b70b-4698c695aa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C24EBB4438BE42AD610BA57420E4EE" ma:contentTypeVersion="16" ma:contentTypeDescription="Create a new document." ma:contentTypeScope="" ma:versionID="92e09d848f66e8dfe5a7374e08a992be">
  <xsd:schema xmlns:xsd="http://www.w3.org/2001/XMLSchema" xmlns:xs="http://www.w3.org/2001/XMLSchema" xmlns:p="http://schemas.microsoft.com/office/2006/metadata/properties" xmlns:ns2="679341c4-ee41-488f-b70b-4698c695aac2" xmlns:ns3="8476f6e8-7530-46a4-97c2-57bf40d0088b" targetNamespace="http://schemas.microsoft.com/office/2006/metadata/properties" ma:root="true" ma:fieldsID="6ce65583763750b61f3f30e649fce418" ns2:_="" ns3:_="">
    <xsd:import namespace="679341c4-ee41-488f-b70b-4698c695aac2"/>
    <xsd:import namespace="8476f6e8-7530-46a4-97c2-57bf40d008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341c4-ee41-488f-b70b-4698c695aa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613be4-2b46-463c-8b91-22cbcc9d96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6f6e8-7530-46a4-97c2-57bf40d0088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943f99-9859-430c-8473-3837729289a2}" ma:internalName="TaxCatchAll" ma:showField="CatchAllData" ma:web="8476f6e8-7530-46a4-97c2-57bf40d008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4B767-6347-4A95-A0E9-0F5D0B7D4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1E356-E58B-4CAD-A838-9BCF1A0A20C7}">
  <ds:schemaRefs>
    <ds:schemaRef ds:uri="3b0f3514-9acb-4e28-b68f-bc6c6c037e8a"/>
    <ds:schemaRef ds:uri="71d8e1d6-99c8-4380-ab6e-c8a522d798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8476f6e8-7530-46a4-97c2-57bf40d0088b"/>
    <ds:schemaRef ds:uri="679341c4-ee41-488f-b70b-4698c695aac2"/>
  </ds:schemaRefs>
</ds:datastoreItem>
</file>

<file path=customXml/itemProps3.xml><?xml version="1.0" encoding="utf-8"?>
<ds:datastoreItem xmlns:ds="http://schemas.openxmlformats.org/officeDocument/2006/customXml" ds:itemID="{963B80F0-D057-4D2E-BFB7-43C995811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9341c4-ee41-488f-b70b-4698c695aac2"/>
    <ds:schemaRef ds:uri="8476f6e8-7530-46a4-97c2-57bf40d008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Custom</PresentationFormat>
  <Paragraphs>26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Wingdings</vt:lpstr>
      <vt:lpstr>Montserrat Medium</vt:lpstr>
      <vt:lpstr>Segoe UI</vt:lpstr>
      <vt:lpstr>Calibri</vt:lpstr>
      <vt:lpstr>Calibri Light</vt:lpstr>
      <vt:lpstr>Roboto</vt:lpstr>
      <vt:lpstr>Space Grotesk SemiBold</vt:lpstr>
      <vt:lpstr>IBM Plex Sans</vt:lpstr>
      <vt:lpstr>Arial</vt:lpstr>
      <vt:lpstr>Wingdings,Sans-Serif</vt:lpstr>
      <vt:lpstr>Arial Black</vt:lpstr>
      <vt:lpstr>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Alexandria Glaize</dc:creator>
  <cp:lastModifiedBy>Alexandria Glaize</cp:lastModifiedBy>
  <cp:revision>136</cp:revision>
  <dcterms:modified xsi:type="dcterms:W3CDTF">2024-07-11T14:07:16Z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0x01010084C24EBB4438BE42AD610BA57420E4EE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{"FileActivityType":"9","FileActivityTimeStamp":"2023-06-28T16:40:06.930Z","FileActivityUsersOnPage":[{"DisplayName":"Madison Hallen","Id":"madison@bettermynd.com"},{"DisplayName":"Elise Tjernagel","Id":"elise@bettermynd.com"}],"FileActivityNavigationId":null}</vt:lpwstr>
  </property>
  <property fmtid="{D5CDD505-2E9C-101B-9397-08002B2CF9AE}" pid="9" name="TriggerFlowInfo">
    <vt:lpwstr/>
  </property>
</Properties>
</file>